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8"/>
  </p:notesMasterIdLst>
  <p:sldIdLst>
    <p:sldId id="256" r:id="rId2"/>
    <p:sldId id="257" r:id="rId3"/>
    <p:sldId id="263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89" r:id="rId16"/>
    <p:sldId id="271" r:id="rId17"/>
    <p:sldId id="273" r:id="rId18"/>
    <p:sldId id="274" r:id="rId19"/>
    <p:sldId id="275" r:id="rId20"/>
    <p:sldId id="276" r:id="rId21"/>
    <p:sldId id="286" r:id="rId22"/>
    <p:sldId id="290" r:id="rId23"/>
    <p:sldId id="291" r:id="rId24"/>
    <p:sldId id="292" r:id="rId25"/>
    <p:sldId id="293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F695B-7B98-0641-B6C4-A3049D4F3D7A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20C34-07E0-A346-BA23-9871BE2DE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7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20C34-07E0-A346-BA23-9871BE2DE0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7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1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5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4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5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7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9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3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3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5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7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982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e.ntu.edu.tw/~r97002/temp/num_optimization.pdf" TargetMode="External"/><Relationship Id="rId2" Type="http://schemas.openxmlformats.org/officeDocument/2006/relationships/hyperlink" Target="https://www.cs.cmu.edu/~quake-papers/painless-conjugate-gradient.pd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eg"/><Relationship Id="rId5" Type="http://schemas.openxmlformats.org/officeDocument/2006/relationships/hyperlink" Target="https://curc.readthedocs.io/en/latest/programming/MPI-C.html" TargetMode="External"/><Relationship Id="rId4" Type="http://schemas.openxmlformats.org/officeDocument/2006/relationships/hyperlink" Target="https://mfem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38AAD3AA-A594-DD95-6A58-314E5A389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18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728E-BCE3-96A4-445D-469AE336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5"/>
            <a:ext cx="3412067" cy="19843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Finite element workshop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189970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2B64-A045-869B-AE71-D23432E6ED67}"/>
              </a:ext>
            </a:extLst>
          </p:cNvPr>
          <p:cNvSpPr txBox="1">
            <a:spLocks/>
          </p:cNvSpPr>
          <p:nvPr/>
        </p:nvSpPr>
        <p:spPr>
          <a:xfrm>
            <a:off x="601255" y="2793708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</a:t>
            </a:r>
          </a:p>
        </p:txBody>
      </p:sp>
      <p:pic>
        <p:nvPicPr>
          <p:cNvPr id="5" name="plot_sgd">
            <a:hlinkClick r:id="" action="ppaction://media"/>
            <a:extLst>
              <a:ext uri="{FF2B5EF4-FFF2-40B4-BE49-F238E27FC236}">
                <a16:creationId xmlns:a16="http://schemas.microsoft.com/office/drawing/2014/main" id="{B48274EC-3AFF-D38D-97C9-700BD36E5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5477" y="567557"/>
            <a:ext cx="7385268" cy="5538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02E4E-8B6C-700E-480F-18F249719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022468"/>
            <a:ext cx="4198664" cy="73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5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2B64-A045-869B-AE71-D23432E6ED67}"/>
              </a:ext>
            </a:extLst>
          </p:cNvPr>
          <p:cNvSpPr txBox="1">
            <a:spLocks/>
          </p:cNvSpPr>
          <p:nvPr/>
        </p:nvSpPr>
        <p:spPr>
          <a:xfrm>
            <a:off x="601255" y="2793708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Mini-Batched 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0CB1C-5A99-5034-9318-99E04B3B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765" y="757135"/>
            <a:ext cx="7772400" cy="2686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1E670-8C87-498B-3BAB-DE6F5CD0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764" y="3618102"/>
            <a:ext cx="7772400" cy="22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3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2B64-A045-869B-AE71-D23432E6ED67}"/>
              </a:ext>
            </a:extLst>
          </p:cNvPr>
          <p:cNvSpPr txBox="1">
            <a:spLocks/>
          </p:cNvSpPr>
          <p:nvPr/>
        </p:nvSpPr>
        <p:spPr>
          <a:xfrm>
            <a:off x="601255" y="2793708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Mini-Batched Gradient Descent</a:t>
            </a:r>
          </a:p>
        </p:txBody>
      </p:sp>
      <p:pic>
        <p:nvPicPr>
          <p:cNvPr id="5" name="plot_bgd">
            <a:hlinkClick r:id="" action="ppaction://media"/>
            <a:extLst>
              <a:ext uri="{FF2B5EF4-FFF2-40B4-BE49-F238E27FC236}">
                <a16:creationId xmlns:a16="http://schemas.microsoft.com/office/drawing/2014/main" id="{0EF068DB-084D-D388-505D-0A753D911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1452" y="662152"/>
            <a:ext cx="6894787" cy="5171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96284-3802-BCE3-4BF5-595C34E4A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267" y="6001407"/>
            <a:ext cx="3987646" cy="6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2B64-A045-869B-AE71-D23432E6ED67}"/>
              </a:ext>
            </a:extLst>
          </p:cNvPr>
          <p:cNvSpPr txBox="1">
            <a:spLocks/>
          </p:cNvSpPr>
          <p:nvPr/>
        </p:nvSpPr>
        <p:spPr>
          <a:xfrm>
            <a:off x="601255" y="2793708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NewTon’s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756EE-EF29-012E-587A-0DB407BE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64" y="1025892"/>
            <a:ext cx="7772400" cy="2178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09A1DB-76FF-CD30-12EE-9E263F95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56" y="3542924"/>
            <a:ext cx="7772400" cy="228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0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2B64-A045-869B-AE71-D23432E6ED67}"/>
              </a:ext>
            </a:extLst>
          </p:cNvPr>
          <p:cNvSpPr txBox="1">
            <a:spLocks/>
          </p:cNvSpPr>
          <p:nvPr/>
        </p:nvSpPr>
        <p:spPr>
          <a:xfrm>
            <a:off x="601255" y="2793708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QUASI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NewTon’s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- BFGS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07FAA-77B5-6629-C8C9-B58106B6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64" y="770613"/>
            <a:ext cx="7772400" cy="49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2B64-A045-869B-AE71-D23432E6ED67}"/>
              </a:ext>
            </a:extLst>
          </p:cNvPr>
          <p:cNvSpPr txBox="1">
            <a:spLocks/>
          </p:cNvSpPr>
          <p:nvPr/>
        </p:nvSpPr>
        <p:spPr>
          <a:xfrm>
            <a:off x="601255" y="2793708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QUASI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NewTon’s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– L-BFGS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89014-73E3-CB12-F5DE-4BF29B13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76" y="1407299"/>
            <a:ext cx="7772400" cy="37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3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578D4-4AEC-44F6-A901-69437596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68" y="729899"/>
            <a:ext cx="3352800" cy="736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601255" y="702155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1F4329C-29EA-8388-DB87-C6E00701F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Quadratic 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CE0B56-2CA0-1C49-8C67-E66323A5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568" y="1469041"/>
            <a:ext cx="4749800" cy="85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5FDCE-8B3A-DDE7-DED1-2C0AA2367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948" y="2362643"/>
            <a:ext cx="4749799" cy="396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63975-B9A4-1BBA-69CD-F7F5871A5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338" y="6376372"/>
            <a:ext cx="7772400" cy="3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1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578D4-4AEC-44F6-A901-69437596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68" y="572245"/>
            <a:ext cx="3352800" cy="736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601255" y="702155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1F4329C-29EA-8388-DB87-C6E00701F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Quadratic 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CE0B56-2CA0-1C49-8C67-E66323A5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568" y="1227303"/>
            <a:ext cx="4749800" cy="850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670AB9-EF99-1B84-F16F-6E8CA716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611" y="2095483"/>
            <a:ext cx="4334203" cy="4317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43C16-9F46-3FF7-06B9-3FD62E505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436" y="6461890"/>
            <a:ext cx="7277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9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Conjugate Gradient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497A2-DBC5-A68D-431D-A65A866A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823" y="893380"/>
            <a:ext cx="4688281" cy="4582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25B85-7D10-E9C5-D4A0-44C9381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363" y="5793170"/>
            <a:ext cx="3759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1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Conjugate Gradient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88CE2-2BA7-EE91-B01C-BA5CAD2A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849" y="5562169"/>
            <a:ext cx="7772400" cy="295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80EA4-0BE0-2D85-8A13-824160397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849" y="1423063"/>
            <a:ext cx="7772400" cy="40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7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A7608-ADD9-51AF-5723-D17B725A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6278F0-74F8-182C-9518-56E56BEB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Least Squares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1BA1C-C793-75E4-E393-5036A4CC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95" y="1329230"/>
            <a:ext cx="7400072" cy="41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57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Conjugate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55D93-4EE2-9918-C4A3-814FFE9C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81" y="1186355"/>
            <a:ext cx="26289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CE413-0179-DC61-10BC-34C7AA93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31" y="1835369"/>
            <a:ext cx="18034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9E1829-48FE-6DB3-F07D-58171F93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631" y="2839546"/>
            <a:ext cx="29718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16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Conjugate Gradient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9FC7E5-3F54-24E7-4F83-54557716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1859" y="935423"/>
            <a:ext cx="3227080" cy="479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CBE6C-F7D2-2984-CA64-F6D0A8C76D07}"/>
              </a:ext>
            </a:extLst>
          </p:cNvPr>
          <p:cNvSpPr txBox="1"/>
          <p:nvPr/>
        </p:nvSpPr>
        <p:spPr>
          <a:xfrm>
            <a:off x="5412828" y="603293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(Green) and Conjugate Gradient (Red)</a:t>
            </a:r>
          </a:p>
        </p:txBody>
      </p:sp>
    </p:spTree>
    <p:extLst>
      <p:ext uri="{BB962C8B-B14F-4D97-AF65-F5344CB8AC3E}">
        <p14:creationId xmlns:p14="http://schemas.microsoft.com/office/powerpoint/2010/main" val="343189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587419" y="1017462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 in FEM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E151D-D393-2B99-C67A-BBEE1018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64" y="1815520"/>
            <a:ext cx="7772400" cy="2563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7D6773-5118-CDD2-5580-0A63839CFFCE}"/>
              </a:ext>
            </a:extLst>
          </p:cNvPr>
          <p:cNvSpPr txBox="1"/>
          <p:nvPr/>
        </p:nvSpPr>
        <p:spPr>
          <a:xfrm>
            <a:off x="587419" y="3386012"/>
            <a:ext cx="30983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Decomposition</a:t>
            </a:r>
          </a:p>
          <a:p>
            <a:pPr marL="0" indent="0">
              <a:buNone/>
            </a:pPr>
            <a:endParaRPr lang="en-US" cap="all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Ghost update</a:t>
            </a:r>
          </a:p>
          <a:p>
            <a:pPr marL="0" indent="0">
              <a:buNone/>
            </a:pPr>
            <a:endParaRPr lang="en-US" cap="all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</a:t>
            </a:r>
          </a:p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cell-level vectors</a:t>
            </a:r>
          </a:p>
          <a:p>
            <a:pPr marL="0" indent="0">
              <a:buNone/>
            </a:pPr>
            <a:endParaRPr lang="en-US" cap="all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 Quadrature</a:t>
            </a:r>
          </a:p>
          <a:p>
            <a:pPr marL="0" indent="0">
              <a:buNone/>
            </a:pPr>
            <a:endParaRPr lang="en-US" cap="all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</a:t>
            </a:r>
          </a:p>
        </p:txBody>
      </p:sp>
    </p:spTree>
    <p:extLst>
      <p:ext uri="{BB962C8B-B14F-4D97-AF65-F5344CB8AC3E}">
        <p14:creationId xmlns:p14="http://schemas.microsoft.com/office/powerpoint/2010/main" val="403075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1746883" y="3310759"/>
            <a:ext cx="828152" cy="51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F96118-18D4-AD5F-86BF-D1738035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64" y="1812606"/>
            <a:ext cx="7772400" cy="32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11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Scaling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20887-C053-A3CF-DAA9-23E962CEA4B8}"/>
              </a:ext>
            </a:extLst>
          </p:cNvPr>
          <p:cNvGrpSpPr/>
          <p:nvPr/>
        </p:nvGrpSpPr>
        <p:grpSpPr>
          <a:xfrm>
            <a:off x="4435368" y="1083272"/>
            <a:ext cx="7325708" cy="5327924"/>
            <a:chOff x="5061936" y="1412140"/>
            <a:chExt cx="5105012" cy="3976382"/>
          </a:xfrm>
        </p:grpSpPr>
        <p:pic>
          <p:nvPicPr>
            <p:cNvPr id="4" name="Picture 3" descr="A graph with blue and orange lines&#10;&#10;Description automatically generated with low confidence">
              <a:extLst>
                <a:ext uri="{FF2B5EF4-FFF2-40B4-BE49-F238E27FC236}">
                  <a16:creationId xmlns:a16="http://schemas.microsoft.com/office/drawing/2014/main" id="{BEC55AC1-3814-F9E0-CA3E-59E54F732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3" t="9246" r="7842"/>
            <a:stretch/>
          </p:blipFill>
          <p:spPr>
            <a:xfrm>
              <a:off x="5061936" y="1412140"/>
              <a:ext cx="5105012" cy="397638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9C030B-D404-BCF9-A823-1FE76FF11A38}"/>
                </a:ext>
              </a:extLst>
            </p:cNvPr>
            <p:cNvSpPr/>
            <p:nvPr/>
          </p:nvSpPr>
          <p:spPr>
            <a:xfrm>
              <a:off x="8166538" y="1639614"/>
              <a:ext cx="609600" cy="1051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016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B74C061-901C-0585-F275-F8844693FCEF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Scaling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40153-10A8-7880-7767-C84808CDC56F}"/>
              </a:ext>
            </a:extLst>
          </p:cNvPr>
          <p:cNvGrpSpPr/>
          <p:nvPr/>
        </p:nvGrpSpPr>
        <p:grpSpPr>
          <a:xfrm>
            <a:off x="4331085" y="567559"/>
            <a:ext cx="7356417" cy="5695288"/>
            <a:chOff x="4331085" y="567559"/>
            <a:chExt cx="7356417" cy="5695288"/>
          </a:xfrm>
        </p:grpSpPr>
        <p:pic>
          <p:nvPicPr>
            <p:cNvPr id="3" name="Picture 2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D88A4C86-0D65-7B59-CC4A-DCCF344A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36" t="8834" r="7947"/>
            <a:stretch/>
          </p:blipFill>
          <p:spPr>
            <a:xfrm>
              <a:off x="4331085" y="567559"/>
              <a:ext cx="7356417" cy="569528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C9F9F0-2517-3636-830C-2778C7C8E52C}"/>
                </a:ext>
              </a:extLst>
            </p:cNvPr>
            <p:cNvSpPr/>
            <p:nvPr/>
          </p:nvSpPr>
          <p:spPr>
            <a:xfrm>
              <a:off x="10489324" y="2921876"/>
              <a:ext cx="903890" cy="241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6785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5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5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5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8" name="Rectangle 5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DE846-1D03-2580-2997-3E82C54E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Sources</a:t>
            </a:r>
            <a:endParaRPr lang="en-US" sz="2800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6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A2D243D0-6C8A-7328-0540-85BB8E6620D1}"/>
              </a:ext>
            </a:extLst>
          </p:cNvPr>
          <p:cNvSpPr txBox="1"/>
          <p:nvPr/>
        </p:nvSpPr>
        <p:spPr>
          <a:xfrm>
            <a:off x="581194" y="1896533"/>
            <a:ext cx="6309003" cy="396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 dirty="0">
                <a:solidFill>
                  <a:schemeClr val="tx2"/>
                </a:solidFill>
              </a:rPr>
              <a:t>Wikipedia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 dirty="0">
                <a:solidFill>
                  <a:schemeClr val="tx2"/>
                </a:solidFill>
              </a:rPr>
              <a:t>Painless CG - </a:t>
            </a:r>
            <a:r>
              <a:rPr lang="en-US" sz="1400" dirty="0">
                <a:solidFill>
                  <a:schemeClr val="tx2"/>
                </a:solidFill>
                <a:hlinkClick r:id="rId2"/>
              </a:rPr>
              <a:t>https://www.cs.cmu.edu/~quake-papers/painless-conjugate-gradient.pdf</a:t>
            </a:r>
            <a:endParaRPr lang="en-US" sz="1400" dirty="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chemeClr val="tx2"/>
                </a:solidFill>
              </a:rPr>
              <a:t>Numerical Optimization - Jorge </a:t>
            </a:r>
            <a:r>
              <a:rPr lang="en-US" sz="1400" dirty="0" err="1">
                <a:solidFill>
                  <a:schemeClr val="tx2"/>
                </a:solidFill>
              </a:rPr>
              <a:t>Nocedal</a:t>
            </a:r>
            <a:r>
              <a:rPr lang="en-US" sz="1400" dirty="0">
                <a:solidFill>
                  <a:schemeClr val="tx2"/>
                </a:solidFill>
              </a:rPr>
              <a:t>, Stephen J. Wright - </a:t>
            </a:r>
            <a:r>
              <a:rPr lang="en-US" sz="1400" dirty="0">
                <a:solidFill>
                  <a:schemeClr val="tx2"/>
                </a:solidFill>
                <a:hlinkClick r:id="rId3"/>
              </a:rPr>
              <a:t>https://www.csie.ntu.edu.tw/~r97002/temp/num_optimization.pdf</a:t>
            </a:r>
            <a:endParaRPr lang="en-US" sz="1400" dirty="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chemeClr val="tx2"/>
                </a:solidFill>
              </a:rPr>
              <a:t>MFEM - </a:t>
            </a:r>
            <a:r>
              <a:rPr lang="en-US" sz="1400" dirty="0">
                <a:solidFill>
                  <a:schemeClr val="tx2"/>
                </a:solidFill>
                <a:hlinkClick r:id="rId4"/>
              </a:rPr>
              <a:t>https://mfem.org/</a:t>
            </a:r>
            <a:endParaRPr lang="en-US" sz="1400" dirty="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chemeClr val="tx2"/>
                </a:solidFill>
              </a:rPr>
              <a:t>MPI Examples – </a:t>
            </a:r>
            <a:r>
              <a:rPr lang="en-US" sz="1400" dirty="0">
                <a:solidFill>
                  <a:schemeClr val="tx2"/>
                </a:solidFill>
                <a:hlinkClick r:id="rId5"/>
              </a:rPr>
              <a:t>https://curc.readthedocs.io/en/latest/programming/MPI-C.html</a:t>
            </a:r>
            <a:endParaRPr lang="en-US" sz="1400" dirty="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5" name="Picture 4" descr="Formulae on a background">
            <a:extLst>
              <a:ext uri="{FF2B5EF4-FFF2-40B4-BE49-F238E27FC236}">
                <a16:creationId xmlns:a16="http://schemas.microsoft.com/office/drawing/2014/main" id="{53DF1B47-7B6A-EF01-21B7-937799A8A5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43" r="28378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6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93837-216B-5234-5E7E-F9498C48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26A4-B93F-8487-9F0F-4DE36EE5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 Least Squares Problem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D7E18-58C1-BC2F-FAD3-8A6D6987E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025" y="1352681"/>
            <a:ext cx="7561894" cy="429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3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3837-216B-5234-5E7E-F9498C48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26A4-B93F-8487-9F0F-4DE36EE5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 Least Squares Problem</a:t>
            </a:r>
          </a:p>
        </p:txBody>
      </p:sp>
      <p:pic>
        <p:nvPicPr>
          <p:cNvPr id="5" name="Picture 4" descr="A picture containing screenshot, design, graphic design, graphics&#10;&#10;Description automatically generated">
            <a:extLst>
              <a:ext uri="{FF2B5EF4-FFF2-40B4-BE49-F238E27FC236}">
                <a16:creationId xmlns:a16="http://schemas.microsoft.com/office/drawing/2014/main" id="{CC3CED66-CD74-59F5-69A3-B501F7A0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516" y="859809"/>
            <a:ext cx="4622800" cy="414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B40A3-470A-C26B-2C8F-8E949ADF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37" y="5370498"/>
            <a:ext cx="4335079" cy="7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8D2AE1B-EBE4-6714-0F69-6AD0377EA0DD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7FADC-DBFE-0BA8-793A-A5D1E0EE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64" y="1768768"/>
            <a:ext cx="7772400" cy="33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0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8D2AE1B-EBE4-6714-0F69-6AD0377EA0DD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D0606-3CC1-F20B-46A0-C512B1E7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64" y="826114"/>
            <a:ext cx="7772400" cy="2921120"/>
          </a:xfrm>
          <a:prstGeom prst="rect">
            <a:avLst/>
          </a:prstGeom>
        </p:spPr>
      </p:pic>
      <p:pic>
        <p:nvPicPr>
          <p:cNvPr id="4" name="Picture 3" descr="A picture containing diagram, line, circle, plot&#10;&#10;Description automatically generated">
            <a:extLst>
              <a:ext uri="{FF2B5EF4-FFF2-40B4-BE49-F238E27FC236}">
                <a16:creationId xmlns:a16="http://schemas.microsoft.com/office/drawing/2014/main" id="{BF1FF636-2C15-1D33-9E0A-D2B93C83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284" y="3878248"/>
            <a:ext cx="3402723" cy="26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8D2AE1B-EBE4-6714-0F69-6AD0377EA0DD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p:pic>
        <p:nvPicPr>
          <p:cNvPr id="5" name="Picture 4" descr="A picture containing screenshot, line, circle, colorfulness&#10;&#10;Description automatically generated">
            <a:extLst>
              <a:ext uri="{FF2B5EF4-FFF2-40B4-BE49-F238E27FC236}">
                <a16:creationId xmlns:a16="http://schemas.microsoft.com/office/drawing/2014/main" id="{E07EC35E-15E0-A167-2B35-99786288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073" y="1423056"/>
            <a:ext cx="49530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A5D2E-9C45-46E4-FCC1-F0904A610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073" y="5434944"/>
            <a:ext cx="5349764" cy="33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8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8D2AE1B-EBE4-6714-0F69-6AD0377EA0DD}"/>
              </a:ext>
            </a:extLst>
          </p:cNvPr>
          <p:cNvSpPr txBox="1">
            <a:spLocks/>
          </p:cNvSpPr>
          <p:nvPr/>
        </p:nvSpPr>
        <p:spPr>
          <a:xfrm>
            <a:off x="601255" y="2446869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p:pic>
        <p:nvPicPr>
          <p:cNvPr id="2" name="plot_gd">
            <a:hlinkClick r:id="" action="ppaction://media"/>
            <a:extLst>
              <a:ext uri="{FF2B5EF4-FFF2-40B4-BE49-F238E27FC236}">
                <a16:creationId xmlns:a16="http://schemas.microsoft.com/office/drawing/2014/main" id="{C5D47771-23A0-EF17-40EE-AFB6D5485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6592" y="900971"/>
            <a:ext cx="6250151" cy="4687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5D2F0-34E8-AA3A-8073-A8A0F5EC4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665" y="5957029"/>
            <a:ext cx="4331797" cy="7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8D2AE1B-EBE4-6714-0F69-6AD0377EA0DD}"/>
              </a:ext>
            </a:extLst>
          </p:cNvPr>
          <p:cNvSpPr txBox="1">
            <a:spLocks/>
          </p:cNvSpPr>
          <p:nvPr/>
        </p:nvSpPr>
        <p:spPr>
          <a:xfrm>
            <a:off x="601255" y="2793708"/>
            <a:ext cx="3409783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7663B-F31B-E0C1-E26F-D9E7B638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64" y="855552"/>
            <a:ext cx="7772400" cy="2359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4414CC-5CDD-5423-54F6-F7546699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764" y="3429000"/>
            <a:ext cx="7772400" cy="242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6921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183</Words>
  <Application>Microsoft Macintosh PowerPoint</Application>
  <PresentationFormat>Widescreen</PresentationFormat>
  <Paragraphs>48</Paragraphs>
  <Slides>26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Nova Light</vt:lpstr>
      <vt:lpstr>Calibri</vt:lpstr>
      <vt:lpstr>Times New Roman</vt:lpstr>
      <vt:lpstr>Wingdings 2</vt:lpstr>
      <vt:lpstr>DividendVTI</vt:lpstr>
      <vt:lpstr>Finite element workshop  day 4</vt:lpstr>
      <vt:lpstr>Example 1</vt:lpstr>
      <vt:lpstr>Example 2</vt:lpstr>
      <vt:lpstr>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element workshop  day 1</dc:title>
  <dc:creator>Gourab Panigrahi</dc:creator>
  <cp:lastModifiedBy>Gourab Panigrahi</cp:lastModifiedBy>
  <cp:revision>90</cp:revision>
  <dcterms:created xsi:type="dcterms:W3CDTF">2023-05-19T12:58:41Z</dcterms:created>
  <dcterms:modified xsi:type="dcterms:W3CDTF">2023-05-28T06:56:45Z</dcterms:modified>
</cp:coreProperties>
</file>